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  <p:sldId id="259" r:id="rId4"/>
    <p:sldId id="260" r:id="rId5"/>
    <p:sldId id="265" r:id="rId6"/>
    <p:sldId id="266" r:id="rId7"/>
    <p:sldId id="262" r:id="rId8"/>
    <p:sldId id="264" r:id="rId9"/>
    <p:sldId id="263" r:id="rId10"/>
    <p:sldId id="268" r:id="rId11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Énfasi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51" autoAdjust="0"/>
    <p:restoredTop sz="94660" autoAdjust="0"/>
  </p:normalViewPr>
  <p:slideViewPr>
    <p:cSldViewPr snapToObjects="1">
      <p:cViewPr varScale="1">
        <p:scale>
          <a:sx n="175" d="100"/>
          <a:sy n="175" d="100"/>
        </p:scale>
        <p:origin x="-5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ción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03354FE-A508-D446-8046-3431650716B8}" type="datetimeFigureOut">
              <a:rPr lang="es-ES_tradnl" smtClean="0"/>
              <a:pPr/>
              <a:t>14/6/12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F59CE2C7-01BA-214D-8D02-304E82499211}" type="slidenum">
              <a:rPr lang="ca-ES" smtClean="0"/>
              <a:pPr/>
              <a:t>‹Nr.›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4365812"/>
          </a:xfrm>
        </p:spPr>
        <p:txBody>
          <a:bodyPr/>
          <a:lstStyle/>
          <a:p>
            <a:r>
              <a:rPr lang="es-ES_tradnl" sz="6000" dirty="0" smtClean="0"/>
              <a:t>AVALUACIÓ AMBIENTAL DE PLANS</a:t>
            </a:r>
            <a:endParaRPr lang="ca-ES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6388" y="4895623"/>
            <a:ext cx="4683050" cy="1124176"/>
          </a:xfrm>
        </p:spPr>
        <p:txBody>
          <a:bodyPr>
            <a:normAutofit fontScale="85000" lnSpcReduction="10000"/>
          </a:bodyPr>
          <a:lstStyle/>
          <a:p>
            <a:r>
              <a:rPr lang="ca-ES" dirty="0" smtClean="0"/>
              <a:t>Isabel Boncompte, </a:t>
            </a:r>
            <a:r>
              <a:rPr lang="ca-ES" sz="2824" dirty="0" smtClean="0"/>
              <a:t>arquitecta</a:t>
            </a:r>
            <a:endParaRPr lang="ca-ES" sz="282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384874" y="4572000"/>
            <a:ext cx="8355714" cy="1524000"/>
          </a:xfrm>
        </p:spPr>
        <p:txBody>
          <a:bodyPr>
            <a:normAutofit fontScale="85000" lnSpcReduction="10000"/>
          </a:bodyPr>
          <a:lstStyle/>
          <a:p>
            <a:endParaRPr lang="ca-ES" dirty="0" smtClean="0"/>
          </a:p>
          <a:p>
            <a:r>
              <a:rPr lang="ca-ES" dirty="0" smtClean="0"/>
              <a:t>Moltes gràcies per la vostra atenció.</a:t>
            </a:r>
            <a:endParaRPr lang="ca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1093694"/>
          </a:xfrm>
        </p:spPr>
        <p:txBody>
          <a:bodyPr>
            <a:normAutofit fontScale="90000"/>
          </a:bodyPr>
          <a:lstStyle/>
          <a:p>
            <a:r>
              <a:rPr lang="ca-ES" sz="3700" dirty="0" smtClean="0"/>
              <a:t>Orígens i marc normatiu de l’avaluació d’impacte</a:t>
            </a:r>
            <a:endParaRPr lang="ca-ES" sz="37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2286000"/>
            <a:ext cx="8610600" cy="3840163"/>
          </a:xfrm>
        </p:spPr>
        <p:txBody>
          <a:bodyPr/>
          <a:lstStyle/>
          <a:p>
            <a:pPr algn="just">
              <a:buNone/>
            </a:pPr>
            <a:r>
              <a:rPr lang="ca-ES" u="sng" dirty="0" smtClean="0"/>
              <a:t>Estats Units d’Amèrica</a:t>
            </a:r>
            <a:r>
              <a:rPr lang="ca-ES" dirty="0" smtClean="0"/>
              <a:t>: 1970 llei de política ambiental (NEPA)</a:t>
            </a:r>
          </a:p>
          <a:p>
            <a:pPr algn="just">
              <a:buNone/>
            </a:pPr>
            <a:r>
              <a:rPr lang="ca-ES" u="sng" dirty="0" smtClean="0"/>
              <a:t>Europa</a:t>
            </a:r>
            <a:r>
              <a:rPr lang="ca-ES" dirty="0" smtClean="0"/>
              <a:t>: Directiva 85/337/CEE d’avaluació d’impacte ambiental</a:t>
            </a:r>
          </a:p>
          <a:p>
            <a:pPr algn="just">
              <a:buNone/>
            </a:pPr>
            <a:r>
              <a:rPr lang="ca-ES" u="sng" dirty="0" smtClean="0"/>
              <a:t>Estat espanyol</a:t>
            </a:r>
            <a:r>
              <a:rPr lang="ca-ES" dirty="0" smtClean="0"/>
              <a:t>: Decret legislatiu 1302/1986 d’avaluació d’impacte ambiental</a:t>
            </a:r>
          </a:p>
          <a:p>
            <a:pPr algn="just">
              <a:buNone/>
            </a:pPr>
            <a:r>
              <a:rPr lang="ca-ES" u="sng" dirty="0" smtClean="0"/>
              <a:t>Catalunya</a:t>
            </a:r>
            <a:r>
              <a:rPr lang="ca-ES" dirty="0" smtClean="0"/>
              <a:t>:, Decret 114/88, d’avaluació d’impacte ambiental, Decret 328/1992 del PEIN  </a:t>
            </a:r>
            <a:endParaRPr lang="ca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200" dirty="0" smtClean="0"/>
              <a:t>Avaluació de plans i progarmes</a:t>
            </a:r>
            <a:endParaRPr lang="ca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2775" y="2133600"/>
            <a:ext cx="7918450" cy="39925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ca-ES" u="sng" dirty="0" smtClean="0"/>
              <a:t>Europa</a:t>
            </a:r>
            <a:r>
              <a:rPr lang="ca-ES" dirty="0" smtClean="0"/>
              <a:t>: Directiva 2001/43 CE d’avaluació dels efectes de determinats plans i programes en el medi ambient (anomenada també avaluació ambiental estratègica)</a:t>
            </a:r>
          </a:p>
          <a:p>
            <a:pPr algn="just">
              <a:buNone/>
            </a:pPr>
            <a:r>
              <a:rPr lang="ca-ES" u="sng" dirty="0" smtClean="0"/>
              <a:t>Estat espanyol</a:t>
            </a:r>
            <a:r>
              <a:rPr lang="ca-ES" dirty="0" smtClean="0"/>
              <a:t>: Llei 9/2006 sobre avaluació dels efectes de determinats plans i programes en el medi ambient</a:t>
            </a:r>
          </a:p>
          <a:p>
            <a:pPr algn="just">
              <a:buNone/>
            </a:pPr>
            <a:r>
              <a:rPr lang="ca-ES" u="sng" dirty="0" smtClean="0"/>
              <a:t>Catalunya</a:t>
            </a:r>
            <a:r>
              <a:rPr lang="ca-ES" dirty="0" smtClean="0"/>
              <a:t>: Llei 6/2009 sobre avaluació dels efectes de determinats plans i programes en el medi ambient        </a:t>
            </a:r>
            <a:endParaRPr lang="ca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700" dirty="0" smtClean="0"/>
              <a:t>Objectiu de la directiva 2001/42</a:t>
            </a:r>
            <a:endParaRPr lang="ca-ES" sz="37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62000" y="2044700"/>
            <a:ext cx="7393642" cy="4081463"/>
          </a:xfrm>
        </p:spPr>
        <p:txBody>
          <a:bodyPr>
            <a:normAutofit/>
          </a:bodyPr>
          <a:lstStyle/>
          <a:p>
            <a:endParaRPr lang="ca-ES" dirty="0" smtClean="0"/>
          </a:p>
          <a:p>
            <a:pPr algn="ctr">
              <a:buNone/>
            </a:pPr>
            <a:r>
              <a:rPr lang="ca-ES" sz="2800" dirty="0" smtClean="0"/>
              <a:t> </a:t>
            </a:r>
            <a:r>
              <a:rPr lang="ca-ES" sz="2400" dirty="0" smtClean="0"/>
              <a:t>avaluació mediambiental de determinats plans i programes </a:t>
            </a:r>
            <a:r>
              <a:rPr lang="ca-ES" sz="2400" b="1" dirty="0" smtClean="0"/>
              <a:t>que puguin tenir efectes significatius</a:t>
            </a:r>
            <a:r>
              <a:rPr lang="ca-ES" sz="2400" dirty="0" smtClean="0"/>
              <a:t> en el medi ambient</a:t>
            </a:r>
            <a:r>
              <a:rPr lang="ca-ES" sz="2800" dirty="0" smtClean="0"/>
              <a:t>.</a:t>
            </a:r>
            <a:endParaRPr lang="ca-E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1461994"/>
          </a:xfrm>
        </p:spPr>
        <p:txBody>
          <a:bodyPr>
            <a:noAutofit/>
          </a:bodyPr>
          <a:lstStyle/>
          <a:p>
            <a:r>
              <a:rPr lang="ca-ES" sz="2800" dirty="0" smtClean="0"/>
              <a:t>Principals canvis incorporats per la llei 3/2012 de modificació de la llei d’urbanisme el la tramitació de l’avaluació dels plans</a:t>
            </a:r>
            <a:endParaRPr lang="ca-ES" sz="2800" dirty="0"/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i="1" dirty="0" smtClean="0"/>
          </a:p>
          <a:p>
            <a:pPr algn="just"/>
            <a:r>
              <a:rPr lang="ca-ES" dirty="0" smtClean="0"/>
              <a:t>Addició d’un nou article, el 86 bis, al text refós de la Llei d’urbanisme</a:t>
            </a:r>
          </a:p>
          <a:p>
            <a:pPr algn="just"/>
            <a:endParaRPr lang="ca-ES" dirty="0" smtClean="0"/>
          </a:p>
          <a:p>
            <a:pPr algn="just"/>
            <a:r>
              <a:rPr lang="ca-ES" dirty="0" smtClean="0"/>
              <a:t>Modificació de la disposició transitòria divuitena del text refós de la Llei d’urbanisme. (fins que s’adapti el reglament)</a:t>
            </a:r>
            <a:endParaRPr lang="es-ES_tradnl" dirty="0" smtClean="0"/>
          </a:p>
          <a:p>
            <a:endParaRPr lang="ca-ES" i="1" dirty="0" smtClean="0"/>
          </a:p>
          <a:p>
            <a:endParaRPr lang="ca-ES" i="1" dirty="0" smtClean="0"/>
          </a:p>
          <a:p>
            <a:endParaRPr lang="ca-ES" i="1" dirty="0" smtClean="0"/>
          </a:p>
          <a:p>
            <a:endParaRPr lang="es-ES_tradnl" dirty="0" smtClean="0"/>
          </a:p>
          <a:p>
            <a:endParaRPr lang="ca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52400" y="228600"/>
          <a:ext cx="8763000" cy="63499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4800"/>
                <a:gridCol w="3200400"/>
                <a:gridCol w="1981200"/>
                <a:gridCol w="1600200"/>
                <a:gridCol w="1676400"/>
              </a:tblGrid>
              <a:tr h="381000">
                <a:tc>
                  <a:txBody>
                    <a:bodyPr/>
                    <a:lstStyle/>
                    <a:p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DOCUMENT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AUTOR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PARTICIPACIÓ PÚBLICA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FASE DE TRAMITACIÓ</a:t>
                      </a:r>
                      <a:endParaRPr lang="ca-ES" sz="1100" b="0" i="0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1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informe de sostenibilitat ambiental (ISA) preliminar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promotor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consultes que efectua l'òrgan ambiental (o promotor si és adm.</a:t>
                      </a:r>
                      <a:r>
                        <a:rPr lang="ca-ES" sz="1100" b="0" i="0" baseline="0" dirty="0" smtClean="0"/>
                        <a:t> Generalitat</a:t>
                      </a:r>
                      <a:r>
                        <a:rPr lang="ca-ES" sz="1100" b="0" i="0" dirty="0" smtClean="0"/>
                        <a:t> i ho demana prèviament a l'òrgan ambiental)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/>
                    </a:p>
                  </a:txBody>
                  <a:tcPr/>
                </a:tc>
              </a:tr>
              <a:tr h="574088"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2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1" i="0" dirty="0" smtClean="0"/>
                        <a:t>Informe territorial i urbanístic sobre l'avanç de pla. (art 86 bis)</a:t>
                      </a:r>
                      <a:endParaRPr lang="ca-ES" sz="11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comissió d'urbanisme per deleg. del DG del</a:t>
                      </a:r>
                      <a:r>
                        <a:rPr lang="ca-ES" sz="1100" b="0" i="0" baseline="0" dirty="0" smtClean="0"/>
                        <a:t> </a:t>
                      </a:r>
                      <a:r>
                        <a:rPr lang="ca-ES" sz="1100" b="0" i="0" dirty="0" smtClean="0"/>
                        <a:t>territori i urbanisme 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smtClean="0"/>
                        <a:t>avanç de planejament</a:t>
                      </a:r>
                      <a:endParaRPr lang="ca-ES" sz="1100" b="0" i="0"/>
                    </a:p>
                  </a:txBody>
                  <a:tcPr/>
                </a:tc>
              </a:tr>
              <a:tr h="721312"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3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document de referència (inclou l'informe territorial i urbanístic com annex)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òrgan ambiental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/>
                    </a:p>
                  </a:txBody>
                  <a:tcPr/>
                </a:tc>
              </a:tr>
              <a:tr h="721312"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4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informe de sostenibilitat ambiental (ISA) (amb el pla aprovat inicialment) 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promotor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informació pública 45 dies 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aprovació inicial</a:t>
                      </a:r>
                      <a:endParaRPr lang="ca-ES" sz="1100" b="0" i="0" dirty="0"/>
                    </a:p>
                  </a:txBody>
                  <a:tcPr/>
                </a:tc>
              </a:tr>
              <a:tr h="868680"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5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memòria ambiental (junt amb la versió que s'ha d'aprovar provisionalment)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promotor, amb acord de l’òrgan ambiental (resolució que ha d'emetre en termini de 3 mesos)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abans de l'aprovació provisional o definitiva (que correspon adoptar a un ens local)</a:t>
                      </a:r>
                      <a:endParaRPr lang="ca-ES" sz="1100" b="0" i="0" dirty="0"/>
                    </a:p>
                  </a:txBody>
                  <a:tcPr/>
                </a:tc>
              </a:tr>
              <a:tr h="812896"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6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100" b="1" i="0" dirty="0" smtClean="0"/>
                        <a:t>Informe territorial i urbanístic sobre la memòria ambiental i el pla </a:t>
                      </a:r>
                    </a:p>
                    <a:p>
                      <a:r>
                        <a:rPr lang="ca-ES" sz="1100" b="1" i="0" dirty="0" smtClean="0"/>
                        <a:t>(DT 18)</a:t>
                      </a:r>
                      <a:endParaRPr lang="ca-ES" sz="11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comissió d'urbanisme per deleg. del DG d’ordenació del territori i urbanisme 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abans de l'aprovació provisional o definitiva (que correspon adoptar a un ens local)</a:t>
                      </a:r>
                      <a:endParaRPr lang="ca-ES" sz="1100" b="0" i="0" dirty="0"/>
                    </a:p>
                  </a:txBody>
                  <a:tcPr/>
                </a:tc>
              </a:tr>
              <a:tr h="721312"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7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declaració específica (presa en consideració) del'ISA i de la memòria ambiental i de l'acord de l'òrgan ambiental, i justificació en cas de discrepàncies.</a:t>
                      </a:r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1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100" b="0" i="0" dirty="0" smtClean="0"/>
                        <a:t>aprovació definitiva del pla</a:t>
                      </a:r>
                      <a:endParaRPr lang="ca-ES" sz="1100" b="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57200" y="582613"/>
            <a:ext cx="7461250" cy="788987"/>
          </a:xfrm>
        </p:spPr>
        <p:txBody>
          <a:bodyPr/>
          <a:lstStyle/>
          <a:p>
            <a:r>
              <a:rPr lang="ca-ES" dirty="0" smtClean="0"/>
              <a:t>    Consideracions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152400" y="1371600"/>
            <a:ext cx="8686800" cy="51816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None/>
            </a:pPr>
            <a:r>
              <a:rPr lang="ca-ES" dirty="0" smtClean="0"/>
              <a:t> 1.  Abans de l’existència de la llei d’avaluació ambiental estratègica ja s’havien fet plans urbanístics coherents i respectuosos amb el medi ambient redactats per equips pluridisciplinars.</a:t>
            </a:r>
          </a:p>
          <a:p>
            <a:pPr marL="457200" indent="-457200" algn="just">
              <a:buNone/>
            </a:pPr>
            <a:r>
              <a:rPr lang="ca-ES" dirty="0" smtClean="0"/>
              <a:t> 2.  Des de que es va començar a  aplicar al llei d’avaluació ambiental estratègica la complicació dels documents i dels tràmits que han de seguir els plans urbanístics és substancialment major.</a:t>
            </a:r>
          </a:p>
          <a:p>
            <a:pPr marL="457200" indent="-457200" algn="just">
              <a:buNone/>
            </a:pPr>
            <a:r>
              <a:rPr lang="es-ES_tradnl" dirty="0" smtClean="0"/>
              <a:t> 3</a:t>
            </a:r>
            <a:r>
              <a:rPr lang="ca-ES" dirty="0" smtClean="0"/>
              <a:t>.</a:t>
            </a:r>
            <a:r>
              <a:rPr lang="es-ES_tradnl" dirty="0" smtClean="0"/>
              <a:t>  </a:t>
            </a:r>
            <a:r>
              <a:rPr lang="ca-ES" dirty="0" smtClean="0"/>
              <a:t>L’increment de documentació obligatòria i tràmits no garanteix que els plans siguin millors. La proporció de requisits formals fa que tant els redactors com els avaluadors destinin més esforços a requerimetns formals que a planificar.</a:t>
            </a:r>
          </a:p>
          <a:p>
            <a:pPr marL="457200" indent="-457200" algn="just">
              <a:buNone/>
            </a:pPr>
            <a:r>
              <a:rPr lang="ca-ES" dirty="0" smtClean="0"/>
              <a:t>4.  La llei d’urbanisme ha establert l’obligatorietat d’un nou tipus d’informe.</a:t>
            </a:r>
            <a:endParaRPr lang="ca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Conclusions 1</a:t>
            </a:r>
            <a:endParaRPr lang="ca-ES" dirty="0"/>
          </a:p>
        </p:txBody>
      </p:sp>
      <p:sp>
        <p:nvSpPr>
          <p:cNvPr id="6" name="Marcador de texto vertical 5"/>
          <p:cNvSpPr>
            <a:spLocks noGrp="1"/>
          </p:cNvSpPr>
          <p:nvPr>
            <p:ph idx="1"/>
          </p:nvPr>
        </p:nvSpPr>
        <p:spPr>
          <a:xfrm>
            <a:off x="304800" y="1600200"/>
            <a:ext cx="8458199" cy="4525963"/>
          </a:xfrm>
        </p:spPr>
        <p:txBody>
          <a:bodyPr>
            <a:normAutofit/>
          </a:bodyPr>
          <a:lstStyle/>
          <a:p>
            <a:pPr marL="457200" indent="-457200" algn="just">
              <a:buNone/>
            </a:pPr>
            <a:r>
              <a:rPr lang="ca-ES" dirty="0" smtClean="0"/>
              <a:t>1.   La directiva deixa clar que només els plans i programes que puguin tenir efectes significatius en el medi ambient són els que s’han d’avaluar, però la llei 6/2009 proposa avaluar plans que no tenen efectes significatius  sobre el medi ambient.</a:t>
            </a:r>
          </a:p>
          <a:p>
            <a:pPr marL="457200" indent="-457200" algn="just">
              <a:buNone/>
            </a:pPr>
            <a:r>
              <a:rPr lang="ca-ES" dirty="0" smtClean="0"/>
              <a:t>2.   La trasposició de la directiva 2001/42 a la legislació autonómica no es va fer tenint en compte suficientment els procediments de tramitació urbanística consolidats durant molts anys d’aplicació.</a:t>
            </a:r>
          </a:p>
          <a:p>
            <a:pPr marL="457200" indent="-457200" algn="just">
              <a:buNone/>
            </a:pPr>
            <a:r>
              <a:rPr lang="ca-ES" dirty="0" smtClean="0"/>
              <a:t>3.   Cal simplificar la llei 6/2009 per tal d’assolir l’objectiu de la directiva amb una tramitació més senzilla. </a:t>
            </a:r>
            <a:endParaRPr lang="es-ES_tradnl" dirty="0" smtClean="0"/>
          </a:p>
          <a:p>
            <a:pPr algn="just">
              <a:buNone/>
            </a:pPr>
            <a:endParaRPr lang="ca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Conclusions 2</a:t>
            </a:r>
            <a:endParaRPr lang="ca-ES" dirty="0"/>
          </a:p>
        </p:txBody>
      </p:sp>
      <p:sp>
        <p:nvSpPr>
          <p:cNvPr id="6" name="Marcador de texto vertical 5"/>
          <p:cNvSpPr>
            <a:spLocks noGrp="1"/>
          </p:cNvSpPr>
          <p:nvPr>
            <p:ph idx="1"/>
          </p:nvPr>
        </p:nvSpPr>
        <p:spPr>
          <a:xfrm>
            <a:off x="304800" y="1828800"/>
            <a:ext cx="8382000" cy="44958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a-ES" dirty="0" smtClean="0"/>
              <a:t>4. Les darreres reformes legisltives no han servit per simplificar les tramitacions. Els informes sectorials en els tràmits </a:t>
            </a:r>
            <a:r>
              <a:rPr lang="ca-ES" smtClean="0"/>
              <a:t>habituals </a:t>
            </a:r>
            <a:r>
              <a:rPr lang="ca-ES" smtClean="0"/>
              <a:t>previstos </a:t>
            </a:r>
            <a:r>
              <a:rPr lang="ca-ES" dirty="0" smtClean="0"/>
              <a:t>per la llei d’urbanisme són suficients per vetllar per la integració dels aspectes mediambientals en els plans.</a:t>
            </a:r>
            <a:endParaRPr lang="es-ES_tradnl" dirty="0" smtClean="0"/>
          </a:p>
          <a:p>
            <a:pPr algn="just">
              <a:buNone/>
            </a:pPr>
            <a:r>
              <a:rPr lang="ca-ES" dirty="0" smtClean="0"/>
              <a:t> 5. Considero més efectiu establir determinades normes, i estàndards per incorporar en la redacció des plans urbanístics, i assimilar l’avaluació dels plans urbanístics als informes sectorials de l’òrgan ambiental en els tràmits d’informe previ i d’aprovació inicial.</a:t>
            </a:r>
          </a:p>
          <a:p>
            <a:pPr algn="just">
              <a:buNone/>
            </a:pPr>
            <a:r>
              <a:rPr lang="es-ES_tradnl" dirty="0" smtClean="0"/>
              <a:t> </a:t>
            </a:r>
            <a:endParaRPr lang="ca-ES" dirty="0" smtClean="0"/>
          </a:p>
          <a:p>
            <a:pPr>
              <a:buNone/>
            </a:pPr>
            <a:endParaRPr lang="ca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repúsculo">
  <a:themeElements>
    <a:clrScheme name="Crepúsculo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Crepúsculo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Crepúscul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Crepúsculo.thmx</Template>
  <TotalTime>410</TotalTime>
  <Words>759</Words>
  <Application>Microsoft Macintosh PowerPoint</Application>
  <PresentationFormat>Presentación en pantalla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Crepúsculo</vt:lpstr>
      <vt:lpstr>AVALUACIÓ AMBIENTAL DE PLANS</vt:lpstr>
      <vt:lpstr>Orígens i marc normatiu de l’avaluació d’impacte</vt:lpstr>
      <vt:lpstr>Avaluació de plans i progarmes</vt:lpstr>
      <vt:lpstr>Objectiu de la directiva 2001/42</vt:lpstr>
      <vt:lpstr>Principals canvis incorporats per la llei 3/2012 de modificació de la llei d’urbanisme el la tramitació de l’avaluació dels plans</vt:lpstr>
      <vt:lpstr>Diapositiva 6</vt:lpstr>
      <vt:lpstr>    Consideracions</vt:lpstr>
      <vt:lpstr>Conclusions 1</vt:lpstr>
      <vt:lpstr>Conclusions 2</vt:lpstr>
      <vt:lpstr>Diapositiva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AVALUACIÓ AMBIENTAL DE PLANS</dc:title>
  <dc:creator>iMac</dc:creator>
  <cp:lastModifiedBy>iMac</cp:lastModifiedBy>
  <cp:revision>45</cp:revision>
  <dcterms:created xsi:type="dcterms:W3CDTF">2012-06-14T21:24:54Z</dcterms:created>
  <dcterms:modified xsi:type="dcterms:W3CDTF">2012-06-14T21:25:24Z</dcterms:modified>
</cp:coreProperties>
</file>