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79EB9B8-BE4A-4432-AF86-2BCDCC15FB9B}" type="datetimeFigureOut">
              <a:rPr lang="es-ES" smtClean="0"/>
              <a:t>27/06/2013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58DA714-12B4-4956-8B5C-935E3EEAD6B9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113657"/>
            <a:ext cx="7772400" cy="2675383"/>
          </a:xfrm>
        </p:spPr>
        <p:txBody>
          <a:bodyPr/>
          <a:lstStyle/>
          <a:p>
            <a:r>
              <a:rPr lang="es-ES" sz="6000" dirty="0"/>
              <a:t>Las modificaciones de la Ley 2/2013, de 29 de Mayo sobre las costas.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Alfonso Pérez Moreno.</a:t>
            </a:r>
          </a:p>
          <a:p>
            <a:r>
              <a:rPr lang="es-ES" dirty="0"/>
              <a:t>Catedrático de Derecho Administrativo.</a:t>
            </a:r>
          </a:p>
          <a:p>
            <a:endParaRPr lang="es-ES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1403648" y="4082008"/>
            <a:ext cx="64008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Courier New" pitchFamily="49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s-ES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ESQUEMA</a:t>
            </a:r>
          </a:p>
          <a:p>
            <a:endParaRPr lang="es-E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9067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92888" cy="5623520"/>
          </a:xfrm>
        </p:spPr>
        <p:txBody>
          <a:bodyPr>
            <a:normAutofit fontScale="92500"/>
          </a:bodyPr>
          <a:lstStyle/>
          <a:p>
            <a:pPr algn="l"/>
            <a:r>
              <a:rPr lang="es-ES_tradnl" b="1" dirty="0">
                <a:solidFill>
                  <a:schemeClr val="tx1"/>
                </a:solidFill>
              </a:rPr>
              <a:t>Introducción.-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Circunstancias </a:t>
            </a:r>
            <a:r>
              <a:rPr lang="es-ES_tradnl" dirty="0">
                <a:solidFill>
                  <a:schemeClr val="tx1"/>
                </a:solidFill>
              </a:rPr>
              <a:t>determinantes de la ordenación jurídica de las costas: </a:t>
            </a:r>
            <a:r>
              <a:rPr lang="es-ES_tradnl" dirty="0" err="1">
                <a:solidFill>
                  <a:schemeClr val="tx1"/>
                </a:solidFill>
              </a:rPr>
              <a:t>constitucionalización</a:t>
            </a:r>
            <a:r>
              <a:rPr lang="es-ES_tradnl" dirty="0">
                <a:solidFill>
                  <a:schemeClr val="tx1"/>
                </a:solidFill>
              </a:rPr>
              <a:t> y reducción de los conceptos jurídicos indeterminados sin incurrir en deslegalización. Tipología de normas (Art. 132 CE, Art. 3 párrafo 4 Ley 2/2013).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 startAt="2"/>
            </a:pP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mandato constitucional de velar por “la utilización racional de los recursos naturales” (Art. 45.2 CE) y la retroactividad de las disposiciones no restrictivas de los derechos individuales (Art. 9.3). 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 startAt="3"/>
            </a:pPr>
            <a:r>
              <a:rPr lang="es-ES_tradnl" dirty="0" smtClean="0">
                <a:solidFill>
                  <a:schemeClr val="tx1"/>
                </a:solidFill>
              </a:rPr>
              <a:t>La </a:t>
            </a:r>
            <a:r>
              <a:rPr lang="es-ES_tradnl" dirty="0">
                <a:solidFill>
                  <a:schemeClr val="tx1"/>
                </a:solidFill>
              </a:rPr>
              <a:t>Evolución Ambiental Estratégica. El cambio climático (Disposición Adicional Octava).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452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92888" cy="5623520"/>
          </a:xfrm>
        </p:spPr>
        <p:txBody>
          <a:bodyPr>
            <a:normAutofit/>
          </a:bodyPr>
          <a:lstStyle/>
          <a:p>
            <a:pPr algn="l"/>
            <a:r>
              <a:rPr lang="es-ES_tradnl" b="1" dirty="0">
                <a:solidFill>
                  <a:schemeClr val="tx1"/>
                </a:solidFill>
              </a:rPr>
              <a:t>I.- El Dominio Público Marítimo-Terrestre.-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_tradnl" dirty="0">
                <a:solidFill>
                  <a:schemeClr val="tx1"/>
                </a:solidFill>
              </a:rPr>
              <a:t> 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La </a:t>
            </a:r>
            <a:r>
              <a:rPr lang="es-ES_tradnl" dirty="0">
                <a:solidFill>
                  <a:schemeClr val="tx1"/>
                </a:solidFill>
              </a:rPr>
              <a:t>ribera del mar y de las rías:</a:t>
            </a:r>
            <a:endParaRPr lang="es-ES" dirty="0">
              <a:solidFill>
                <a:schemeClr val="tx1"/>
              </a:solidFill>
            </a:endParaRPr>
          </a:p>
          <a:p>
            <a:pPr marL="895350" indent="-457200" algn="just">
              <a:buFont typeface="+mj-lt"/>
              <a:buAutoNum type="alphaLcPeriod"/>
            </a:pPr>
            <a:r>
              <a:rPr lang="pt-PT" dirty="0" smtClean="0">
                <a:solidFill>
                  <a:schemeClr val="tx1"/>
                </a:solidFill>
              </a:rPr>
              <a:t>Zona </a:t>
            </a:r>
            <a:r>
              <a:rPr lang="pt-PT" dirty="0">
                <a:solidFill>
                  <a:schemeClr val="tx1"/>
                </a:solidFill>
              </a:rPr>
              <a:t>marítimo-terrestre: Art. 3,1,a). </a:t>
            </a:r>
            <a:r>
              <a:rPr lang="es-ES_tradnl" dirty="0">
                <a:solidFill>
                  <a:schemeClr val="tx1"/>
                </a:solidFill>
              </a:rPr>
              <a:t>Criterios de exclusión de los terrenos destinados a cultivo marino o salinas marítimas (Disposición Transitoria Primera, párrafo 5</a:t>
            </a:r>
            <a:r>
              <a:rPr lang="es-ES_tradnl" dirty="0" smtClean="0">
                <a:solidFill>
                  <a:schemeClr val="tx1"/>
                </a:solidFill>
              </a:rPr>
              <a:t>).</a:t>
            </a:r>
            <a:endParaRPr lang="es-ES" dirty="0">
              <a:solidFill>
                <a:schemeClr val="tx1"/>
              </a:solidFill>
            </a:endParaRPr>
          </a:p>
          <a:p>
            <a:pPr marL="895350" indent="-457200" algn="just">
              <a:buFont typeface="+mj-lt"/>
              <a:buAutoNum type="alphaLcPeriod"/>
            </a:pPr>
            <a:r>
              <a:rPr lang="es-ES_tradnl" dirty="0" smtClean="0">
                <a:solidFill>
                  <a:schemeClr val="tx1"/>
                </a:solidFill>
              </a:rPr>
              <a:t>Playas </a:t>
            </a:r>
            <a:r>
              <a:rPr lang="es-ES_tradnl" dirty="0">
                <a:solidFill>
                  <a:schemeClr val="tx1"/>
                </a:solidFill>
              </a:rPr>
              <a:t>(Art. 3,1,b) La cuestión de las dunas.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 startAt="2"/>
            </a:pP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mar territorial y las aguas interiores.- Ley 10/1977, de Enero.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 startAt="2"/>
            </a:pPr>
            <a:r>
              <a:rPr lang="es-ES_tradnl" dirty="0" smtClean="0">
                <a:solidFill>
                  <a:schemeClr val="tx1"/>
                </a:solidFill>
              </a:rPr>
              <a:t>Los </a:t>
            </a:r>
            <a:r>
              <a:rPr lang="es-ES_tradnl" dirty="0">
                <a:solidFill>
                  <a:schemeClr val="tx1"/>
                </a:solidFill>
              </a:rPr>
              <a:t>recursos naturales de la zona económica y la plataforma continental (Ley 15/1978, de 20 de febrero).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99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92888" cy="5623520"/>
          </a:xfrm>
        </p:spPr>
        <p:txBody>
          <a:bodyPr>
            <a:normAutofit/>
          </a:bodyPr>
          <a:lstStyle/>
          <a:p>
            <a:pPr algn="just"/>
            <a:r>
              <a:rPr lang="es-ES_tradnl" b="1" dirty="0">
                <a:solidFill>
                  <a:schemeClr val="tx1"/>
                </a:solidFill>
              </a:rPr>
              <a:t>II.- Análisis de las Disposiciones Adicionales innovadas y de las Disposiciones Adicionales de la Ley reformadora.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Urbanizaciones </a:t>
            </a:r>
            <a:r>
              <a:rPr lang="es-ES_tradnl" dirty="0">
                <a:solidFill>
                  <a:schemeClr val="tx1"/>
                </a:solidFill>
              </a:rPr>
              <a:t>marítimo-terrestres (D.A. 10ª).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Bienes </a:t>
            </a:r>
            <a:r>
              <a:rPr lang="es-ES_tradnl" dirty="0">
                <a:solidFill>
                  <a:schemeClr val="tx1"/>
                </a:solidFill>
              </a:rPr>
              <a:t>de interés cultural (D.A. 11ª).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Formentera </a:t>
            </a:r>
            <a:r>
              <a:rPr lang="es-ES_tradnl" dirty="0">
                <a:solidFill>
                  <a:schemeClr val="tx1"/>
                </a:solidFill>
              </a:rPr>
              <a:t>y Núcleos excluidos (D.A. 4ª y 7ª).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Paseos </a:t>
            </a:r>
            <a:r>
              <a:rPr lang="es-ES_tradnl" dirty="0">
                <a:solidFill>
                  <a:schemeClr val="tx1"/>
                </a:solidFill>
              </a:rPr>
              <a:t>Marítimos (D.A. 3ª).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_tradnl" dirty="0">
                <a:solidFill>
                  <a:schemeClr val="tx1"/>
                </a:solidFill>
              </a:rPr>
              <a:t> </a:t>
            </a:r>
            <a:endParaRPr lang="es-ES" dirty="0">
              <a:solidFill>
                <a:schemeClr val="tx1"/>
              </a:solidFill>
            </a:endParaRPr>
          </a:p>
          <a:p>
            <a:pPr algn="just"/>
            <a:r>
              <a:rPr lang="es-ES_tradnl" b="1" dirty="0" smtClean="0">
                <a:solidFill>
                  <a:schemeClr val="tx1"/>
                </a:solidFill>
              </a:rPr>
              <a:t>III</a:t>
            </a:r>
            <a:r>
              <a:rPr lang="es-ES_tradnl" b="1" dirty="0">
                <a:solidFill>
                  <a:schemeClr val="tx1"/>
                </a:solidFill>
              </a:rPr>
              <a:t>.- Deslinde.-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Modificaciones </a:t>
            </a:r>
            <a:r>
              <a:rPr lang="es-ES_tradnl" dirty="0">
                <a:solidFill>
                  <a:schemeClr val="tx1"/>
                </a:solidFill>
              </a:rPr>
              <a:t>en los Arts. 11, 12 y 13 Ley de Costas.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Innovaciones</a:t>
            </a:r>
            <a:r>
              <a:rPr lang="es-ES_tradnl" dirty="0">
                <a:solidFill>
                  <a:schemeClr val="tx1"/>
                </a:solidFill>
              </a:rPr>
              <a:t>: Art. 13 bis y 13 ter. </a:t>
            </a:r>
            <a:endParaRPr lang="es-E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lphaUcPeriod"/>
            </a:pPr>
            <a:r>
              <a:rPr lang="es-ES_tradnl" dirty="0" smtClean="0">
                <a:solidFill>
                  <a:schemeClr val="tx1"/>
                </a:solidFill>
              </a:rPr>
              <a:t>Efectos</a:t>
            </a:r>
            <a:r>
              <a:rPr lang="es-ES_tradnl" dirty="0">
                <a:solidFill>
                  <a:schemeClr val="tx1"/>
                </a:solidFill>
              </a:rPr>
              <a:t>: Revisión. Inscripción. 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161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92888" cy="56235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ES_tradnl" b="1" dirty="0">
                <a:solidFill>
                  <a:schemeClr val="tx1"/>
                </a:solidFill>
              </a:rPr>
              <a:t>IV.- El régimen de usos y adscripciones. </a:t>
            </a:r>
            <a:endParaRPr lang="es-ES" dirty="0">
              <a:solidFill>
                <a:schemeClr val="tx1"/>
              </a:solidFill>
            </a:endParaRPr>
          </a:p>
          <a:p>
            <a:pPr lvl="0" algn="just"/>
            <a:r>
              <a:rPr lang="es-ES_tradnl" dirty="0">
                <a:solidFill>
                  <a:schemeClr val="tx1"/>
                </a:solidFill>
              </a:rPr>
              <a:t>Modificaciones:</a:t>
            </a:r>
            <a:endParaRPr lang="es-ES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Playas </a:t>
            </a:r>
            <a:r>
              <a:rPr lang="es-ES_tradnl" dirty="0">
                <a:solidFill>
                  <a:schemeClr val="tx1"/>
                </a:solidFill>
              </a:rPr>
              <a:t>“naturales” y “urbanas” (Art. 33.6).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Transmisiones </a:t>
            </a:r>
            <a:r>
              <a:rPr lang="es-ES_tradnl" i="1" dirty="0">
                <a:solidFill>
                  <a:schemeClr val="tx1"/>
                </a:solidFill>
              </a:rPr>
              <a:t>inter vivos</a:t>
            </a:r>
            <a:r>
              <a:rPr lang="es-ES_tradnl" dirty="0">
                <a:solidFill>
                  <a:schemeClr val="tx1"/>
                </a:solidFill>
              </a:rPr>
              <a:t> y </a:t>
            </a:r>
            <a:r>
              <a:rPr lang="es-ES_tradnl" i="1" dirty="0">
                <a:solidFill>
                  <a:schemeClr val="tx1"/>
                </a:solidFill>
              </a:rPr>
              <a:t>mortis causa</a:t>
            </a:r>
            <a:r>
              <a:rPr lang="es-ES_tradnl" dirty="0">
                <a:solidFill>
                  <a:schemeClr val="tx1"/>
                </a:solidFill>
              </a:rPr>
              <a:t> de las concesiones (Art. 70.2).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Duración </a:t>
            </a:r>
            <a:r>
              <a:rPr lang="es-ES_tradnl" dirty="0">
                <a:solidFill>
                  <a:schemeClr val="tx1"/>
                </a:solidFill>
              </a:rPr>
              <a:t>de concesiones y autorizaciones (Art. </a:t>
            </a:r>
            <a:r>
              <a:rPr lang="es-ES_tradnl" dirty="0">
                <a:solidFill>
                  <a:schemeClr val="tx1"/>
                </a:solidFill>
              </a:rPr>
              <a:t>66.2 y 52.4).</a:t>
            </a:r>
            <a:endParaRPr lang="es-ES" dirty="0">
              <a:solidFill>
                <a:schemeClr val="tx1"/>
              </a:solidFill>
            </a:endParaRPr>
          </a:p>
          <a:p>
            <a:pPr marL="342900" lvl="0" indent="-342900" algn="just">
              <a:buFont typeface="Arial" pitchFamily="34" charset="0"/>
              <a:buChar char="•"/>
            </a:pPr>
            <a:r>
              <a:rPr lang="es-ES_tradnl" dirty="0">
                <a:solidFill>
                  <a:schemeClr val="tx1"/>
                </a:solidFill>
              </a:rPr>
              <a:t>Servidumbres: 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De </a:t>
            </a:r>
            <a:r>
              <a:rPr lang="es-ES_tradnl" dirty="0">
                <a:solidFill>
                  <a:schemeClr val="tx1"/>
                </a:solidFill>
              </a:rPr>
              <a:t>tránsito: Obras de consolidación (D.T. </a:t>
            </a:r>
            <a:r>
              <a:rPr lang="es-ES_tradnl" dirty="0">
                <a:solidFill>
                  <a:schemeClr val="tx1"/>
                </a:solidFill>
              </a:rPr>
              <a:t>4ª, 2.b) y 3).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De </a:t>
            </a:r>
            <a:r>
              <a:rPr lang="es-ES_tradnl" dirty="0">
                <a:solidFill>
                  <a:schemeClr val="tx1"/>
                </a:solidFill>
              </a:rPr>
              <a:t>protección:- Márgenes de los ríos (Art. </a:t>
            </a:r>
            <a:r>
              <a:rPr lang="es-ES_tradnl" dirty="0">
                <a:solidFill>
                  <a:schemeClr val="tx1"/>
                </a:solidFill>
              </a:rPr>
              <a:t>23.3).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Obras </a:t>
            </a:r>
            <a:r>
              <a:rPr lang="es-ES_tradnl" dirty="0">
                <a:solidFill>
                  <a:schemeClr val="tx1"/>
                </a:solidFill>
              </a:rPr>
              <a:t>más allá de la servidumbre de tránsito (D.T.4ª2.c) y 3).</a:t>
            </a:r>
            <a:endParaRPr lang="es-ES" dirty="0">
              <a:solidFill>
                <a:schemeClr val="tx1"/>
              </a:solidFill>
            </a:endParaRPr>
          </a:p>
          <a:p>
            <a:pPr marL="714375" indent="-3619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Acceso </a:t>
            </a:r>
            <a:r>
              <a:rPr lang="es-ES_tradnl" dirty="0">
                <a:solidFill>
                  <a:schemeClr val="tx1"/>
                </a:solidFill>
              </a:rPr>
              <a:t>al mar: sin cambios (separación 500m. </a:t>
            </a:r>
            <a:r>
              <a:rPr lang="es-ES_tradnl" dirty="0">
                <a:solidFill>
                  <a:schemeClr val="tx1"/>
                </a:solidFill>
              </a:rPr>
              <a:t>acceso rodado y 200 m. accesos peatonales Art. 28). </a:t>
            </a:r>
            <a:endParaRPr lang="es-ES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Zona </a:t>
            </a:r>
            <a:r>
              <a:rPr lang="es-ES_tradnl" dirty="0">
                <a:solidFill>
                  <a:schemeClr val="tx1"/>
                </a:solidFill>
              </a:rPr>
              <a:t>de influencia: mínimo 500 m. </a:t>
            </a:r>
            <a:r>
              <a:rPr lang="es-ES_tradnl" dirty="0">
                <a:solidFill>
                  <a:schemeClr val="tx1"/>
                </a:solidFill>
              </a:rPr>
              <a:t>línea interior ribera (Art. 30).</a:t>
            </a:r>
            <a:endParaRPr lang="es-ES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Adscripciones </a:t>
            </a:r>
            <a:r>
              <a:rPr lang="es-ES_tradnl" dirty="0">
                <a:solidFill>
                  <a:schemeClr val="tx1"/>
                </a:solidFill>
              </a:rPr>
              <a:t>de bienes de D.P.M.T. </a:t>
            </a:r>
            <a:r>
              <a:rPr lang="es-ES_tradnl" dirty="0">
                <a:solidFill>
                  <a:schemeClr val="tx1"/>
                </a:solidFill>
              </a:rPr>
              <a:t>a las Comunidades Autónomas (Art. 49 y 50).</a:t>
            </a:r>
            <a:endParaRPr lang="es-ES" dirty="0">
              <a:solidFill>
                <a:schemeClr val="tx1"/>
              </a:solidFill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/>
                </a:solidFill>
              </a:rPr>
              <a:t>La </a:t>
            </a:r>
            <a:r>
              <a:rPr lang="es-ES_tradnl" dirty="0">
                <a:solidFill>
                  <a:schemeClr val="tx1"/>
                </a:solidFill>
              </a:rPr>
              <a:t>cláusula anti-</a:t>
            </a:r>
            <a:r>
              <a:rPr lang="es-ES_tradnl" dirty="0" err="1">
                <a:solidFill>
                  <a:schemeClr val="tx1"/>
                </a:solidFill>
              </a:rPr>
              <a:t>Algarrobico</a:t>
            </a:r>
            <a:r>
              <a:rPr lang="es-ES_tradnl" dirty="0">
                <a:solidFill>
                  <a:schemeClr val="tx1"/>
                </a:solidFill>
              </a:rPr>
              <a:t> (Art. 119.2).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68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548680"/>
            <a:ext cx="7992888" cy="576064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s-ES_tradnl" sz="1600" b="1" dirty="0">
                <a:solidFill>
                  <a:schemeClr val="tx1"/>
                </a:solidFill>
              </a:rPr>
              <a:t>V.- Criterios para el Reglamento. Remisiones de la Ley 2/2013: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 smtClean="0">
                <a:solidFill>
                  <a:schemeClr val="tx1"/>
                </a:solidFill>
              </a:rPr>
              <a:t>	Apartado </a:t>
            </a:r>
            <a:r>
              <a:rPr lang="es-ES_tradnl" sz="1600" dirty="0">
                <a:solidFill>
                  <a:schemeClr val="tx1"/>
                </a:solidFill>
              </a:rPr>
              <a:t>III del Preámbulo (penúltimo párrafo).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 smtClean="0">
                <a:solidFill>
                  <a:schemeClr val="tx1"/>
                </a:solidFill>
              </a:rPr>
              <a:t>Art</a:t>
            </a:r>
            <a:r>
              <a:rPr lang="es-ES_tradnl" sz="1600" dirty="0">
                <a:solidFill>
                  <a:schemeClr val="tx1"/>
                </a:solidFill>
              </a:rPr>
              <a:t>. 1.- 	Apartado dos. Apartado 1.a).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siete.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nueve.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 smtClean="0">
                <a:solidFill>
                  <a:schemeClr val="tx1"/>
                </a:solidFill>
              </a:rPr>
              <a:t>	Apartado </a:t>
            </a:r>
            <a:r>
              <a:rPr lang="es-ES_tradnl" sz="1600" dirty="0">
                <a:solidFill>
                  <a:schemeClr val="tx1"/>
                </a:solidFill>
              </a:rPr>
              <a:t>diez.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once. Apartado 2 y 4.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doce. Apartado 6 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trece.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catorce.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dieciséis.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diecinueve.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veintiuno. Apartado 2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veintitrés.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treinta y cinco. Apartado 1.a) dos, 1.a) tres y 2.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	</a:t>
            </a:r>
            <a:r>
              <a:rPr lang="es-ES_tradnl" sz="1600" dirty="0" smtClean="0">
                <a:solidFill>
                  <a:schemeClr val="tx1"/>
                </a:solidFill>
              </a:rPr>
              <a:t>Apartado </a:t>
            </a:r>
            <a:r>
              <a:rPr lang="es-ES_tradnl" sz="1600" dirty="0">
                <a:solidFill>
                  <a:schemeClr val="tx1"/>
                </a:solidFill>
              </a:rPr>
              <a:t>cuarenta y uno. Apartado 3.c) y 5.</a:t>
            </a:r>
            <a:endParaRPr lang="es-ES" sz="1600" dirty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</a:pPr>
            <a:r>
              <a:rPr lang="es-ES_tradnl" sz="1600" dirty="0">
                <a:solidFill>
                  <a:schemeClr val="tx1"/>
                </a:solidFill>
              </a:rPr>
              <a:t> </a:t>
            </a:r>
            <a:endParaRPr lang="es-ES" sz="160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lphaUcPeriod"/>
            </a:pPr>
            <a:r>
              <a:rPr lang="es-ES_tradnl" sz="1600" dirty="0" smtClean="0">
                <a:solidFill>
                  <a:schemeClr val="tx1"/>
                </a:solidFill>
              </a:rPr>
              <a:t>Complementos </a:t>
            </a:r>
            <a:r>
              <a:rPr lang="es-ES_tradnl" sz="1600" dirty="0">
                <a:solidFill>
                  <a:schemeClr val="tx1"/>
                </a:solidFill>
              </a:rPr>
              <a:t>indispensables (reglamentos de desarrollo), reglamentos </a:t>
            </a:r>
            <a:r>
              <a:rPr lang="es-ES_tradnl" sz="1600" dirty="0" smtClean="0">
                <a:solidFill>
                  <a:schemeClr val="tx1"/>
                </a:solidFill>
              </a:rPr>
              <a:t>delegados </a:t>
            </a:r>
            <a:r>
              <a:rPr lang="es-ES_tradnl" sz="1600" dirty="0">
                <a:solidFill>
                  <a:schemeClr val="tx1"/>
                </a:solidFill>
              </a:rPr>
              <a:t>(deslegalización), reglamentos determinativos.</a:t>
            </a:r>
            <a:endParaRPr lang="es-ES" sz="160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lphaUcPeriod"/>
            </a:pPr>
            <a:r>
              <a:rPr lang="es-ES_tradnl" sz="1600" dirty="0" smtClean="0">
                <a:solidFill>
                  <a:schemeClr val="tx1"/>
                </a:solidFill>
              </a:rPr>
              <a:t>La </a:t>
            </a:r>
            <a:r>
              <a:rPr lang="es-ES_tradnl" sz="1600" dirty="0">
                <a:solidFill>
                  <a:schemeClr val="tx1"/>
                </a:solidFill>
              </a:rPr>
              <a:t>conexión con “el estado de los conocimientos de la ciencia o de la técnica existentes en el momento”(Art. 141 </a:t>
            </a:r>
            <a:r>
              <a:rPr lang="es-ES_tradnl" sz="1600" dirty="0" err="1">
                <a:solidFill>
                  <a:schemeClr val="tx1"/>
                </a:solidFill>
              </a:rPr>
              <a:t>LRJyPAC</a:t>
            </a:r>
            <a:r>
              <a:rPr lang="es-ES_tradnl" sz="1600" dirty="0">
                <a:solidFill>
                  <a:schemeClr val="tx1"/>
                </a:solidFill>
              </a:rPr>
              <a:t>).</a:t>
            </a:r>
            <a:endParaRPr lang="es-ES" sz="160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lphaUcPeriod"/>
            </a:pPr>
            <a:r>
              <a:rPr lang="es-ES_tradnl" sz="1600" dirty="0" smtClean="0">
                <a:solidFill>
                  <a:schemeClr val="tx1"/>
                </a:solidFill>
              </a:rPr>
              <a:t>La </a:t>
            </a:r>
            <a:r>
              <a:rPr lang="es-ES_tradnl" sz="1600" dirty="0">
                <a:solidFill>
                  <a:schemeClr val="tx1"/>
                </a:solidFill>
              </a:rPr>
              <a:t>estadística de los comportamientos marítimos. (Períodos de retorno).</a:t>
            </a:r>
            <a:endParaRPr lang="es-ES" sz="1600" dirty="0">
              <a:solidFill>
                <a:schemeClr val="tx1"/>
              </a:solidFill>
            </a:endParaRPr>
          </a:p>
          <a:p>
            <a:pPr marL="457200" indent="-457200" algn="just">
              <a:spcBef>
                <a:spcPts val="0"/>
              </a:spcBef>
              <a:buFont typeface="+mj-lt"/>
              <a:buAutoNum type="alphaUcPeriod"/>
            </a:pPr>
            <a:r>
              <a:rPr lang="es-ES_tradnl" sz="1600" dirty="0" smtClean="0">
                <a:solidFill>
                  <a:schemeClr val="tx1"/>
                </a:solidFill>
              </a:rPr>
              <a:t>Las </a:t>
            </a:r>
            <a:r>
              <a:rPr lang="es-ES_tradnl" sz="1600" dirty="0">
                <a:solidFill>
                  <a:schemeClr val="tx1"/>
                </a:solidFill>
              </a:rPr>
              <a:t>exigencias de la seguridad jurídica (claridad, primacía y respeto a la confianza legítima de la norma). </a:t>
            </a:r>
            <a:endParaRPr lang="es-E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329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11</TotalTime>
  <Words>347</Words>
  <Application>Microsoft Office PowerPoint</Application>
  <PresentationFormat>Presentación en pantalla (4:3)</PresentationFormat>
  <Paragraphs>61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Ejecutivo</vt:lpstr>
      <vt:lpstr>Las modificaciones de la Ley 2/2013, de 29 de Mayo sobre las costas.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AETU SL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 modificaciones de la Ley 2/2013, de 29 de Mayo sobre las costas.</dc:title>
  <dc:creator>Vanessa Prat</dc:creator>
  <cp:lastModifiedBy>Vanessa Prat</cp:lastModifiedBy>
  <cp:revision>2</cp:revision>
  <dcterms:created xsi:type="dcterms:W3CDTF">2013-06-27T14:57:58Z</dcterms:created>
  <dcterms:modified xsi:type="dcterms:W3CDTF">2013-06-27T15:09:28Z</dcterms:modified>
</cp:coreProperties>
</file>